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9" r:id="rId3"/>
    <p:sldId id="265" r:id="rId4"/>
    <p:sldId id="260" r:id="rId5"/>
    <p:sldId id="261" r:id="rId6"/>
    <p:sldId id="262" r:id="rId7"/>
    <p:sldId id="263" r:id="rId8"/>
    <p:sldId id="277" r:id="rId9"/>
    <p:sldId id="274" r:id="rId10"/>
    <p:sldId id="275" r:id="rId11"/>
    <p:sldId id="278" r:id="rId12"/>
    <p:sldId id="272" r:id="rId13"/>
    <p:sldId id="276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67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9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9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403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9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962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9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86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3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7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6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7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2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0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0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6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3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D7F8D3-3699-4116-95E9-89CCC538E3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E77073-69CF-48B3-B70E-D3332D5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20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5" y="1431635"/>
            <a:ext cx="10868297" cy="3048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sz="4000" dirty="0" smtClean="0"/>
              <a:t>«ОРГАНИЗАЦИЯ ЭФФЕКТИВНОГО ПРИЕМА </a:t>
            </a:r>
            <a:br>
              <a:rPr lang="ru-RU" sz="4000" dirty="0" smtClean="0"/>
            </a:br>
            <a:r>
              <a:rPr lang="ru-RU" sz="4000" dirty="0" smtClean="0"/>
              <a:t>ВРАЧА-ОТОРИНОЛАРИНГОЛОГА </a:t>
            </a:r>
            <a:r>
              <a:rPr lang="ru-RU" sz="4000" dirty="0" smtClean="0"/>
              <a:t>В ДЕТСКОЙ ПОЛИКЛИНИКЕ </a:t>
            </a:r>
            <a:r>
              <a:rPr lang="ru-RU" sz="4000" dirty="0" smtClean="0"/>
              <a:t> </a:t>
            </a:r>
            <a:r>
              <a:rPr lang="ru-RU" sz="4000" dirty="0" err="1" smtClean="0"/>
              <a:t>г.КИРОВСК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79635"/>
            <a:ext cx="9144000" cy="13762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7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41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57" y="1413201"/>
            <a:ext cx="2904143" cy="242818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6" y="1372725"/>
            <a:ext cx="2655316" cy="26497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88" y="4112050"/>
            <a:ext cx="2905926" cy="25858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8" y="4252662"/>
            <a:ext cx="2653532" cy="24452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22" y="1413201"/>
            <a:ext cx="3591110" cy="47207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0951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56754"/>
            <a:ext cx="10697891" cy="144562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плановый прием производится через МИС «Ариадна». Разделен прием первичных  и повторных пациентов.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10" y="1785257"/>
            <a:ext cx="4590854" cy="467650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50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927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кабинета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226479"/>
              </p:ext>
            </p:extLst>
          </p:nvPr>
        </p:nvGraphicFramePr>
        <p:xfrm>
          <a:off x="838200" y="1236622"/>
          <a:ext cx="10944499" cy="5570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287">
                  <a:extLst>
                    <a:ext uri="{9D8B030D-6E8A-4147-A177-3AD203B41FA5}">
                      <a16:colId xmlns:a16="http://schemas.microsoft.com/office/drawing/2014/main" val="3334090683"/>
                    </a:ext>
                  </a:extLst>
                </a:gridCol>
                <a:gridCol w="6539316">
                  <a:extLst>
                    <a:ext uri="{9D8B030D-6E8A-4147-A177-3AD203B41FA5}">
                      <a16:colId xmlns:a16="http://schemas.microsoft.com/office/drawing/2014/main" val="3023663413"/>
                    </a:ext>
                  </a:extLst>
                </a:gridCol>
                <a:gridCol w="3648896">
                  <a:extLst>
                    <a:ext uri="{9D8B030D-6E8A-4147-A177-3AD203B41FA5}">
                      <a16:colId xmlns:a16="http://schemas.microsoft.com/office/drawing/2014/main" val="2945959229"/>
                    </a:ext>
                  </a:extLst>
                </a:gridCol>
              </a:tblGrid>
              <a:tr h="226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оснащения (оборудования)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Требуемое количество, 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329157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Рабочее место </a:t>
                      </a:r>
                      <a:r>
                        <a:rPr lang="ru-RU" sz="1400" dirty="0" smtClean="0">
                          <a:effectLst/>
                        </a:rPr>
                        <a:t>врача-</a:t>
                      </a:r>
                      <a:r>
                        <a:rPr lang="ru-RU" sz="1400" dirty="0" err="1" smtClean="0">
                          <a:effectLst/>
                        </a:rPr>
                        <a:t>оториноларинголога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168571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Аппарат электрохирургический высокочастотный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964243"/>
                  </a:ext>
                </a:extLst>
              </a:tr>
              <a:tr h="468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Осветитель </a:t>
                      </a:r>
                      <a:r>
                        <a:rPr lang="ru-RU" sz="1400" dirty="0">
                          <a:effectLst/>
                        </a:rPr>
                        <a:t>налобный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числу должностей </a:t>
                      </a:r>
                      <a:r>
                        <a:rPr lang="ru-RU" sz="1400" dirty="0" smtClean="0">
                          <a:effectLst/>
                        </a:rPr>
                        <a:t>врачей-</a:t>
                      </a:r>
                      <a:r>
                        <a:rPr lang="ru-RU" sz="1400" dirty="0" err="1" smtClean="0">
                          <a:effectLst/>
                        </a:rPr>
                        <a:t>оториноларингологов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624500"/>
                  </a:ext>
                </a:extLst>
              </a:tr>
              <a:tr h="468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Набор инструментов для диагностики и хирургии в </a:t>
                      </a:r>
                      <a:r>
                        <a:rPr lang="ru-RU" sz="1400" dirty="0" smtClean="0">
                          <a:effectLst/>
                        </a:rPr>
                        <a:t>оториноларингологии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210612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Лупа бинокулярная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943074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Отоскоп, оториноскоп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857358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Баллон для продувания ушей с запасными оливами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115666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Воронка Зигля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237499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Риноскоп, риноларингофиброскоп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требованию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244945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Сканер ультразвуковой для носовых пазух (эхосинускоп)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635561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Негатоскоп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732563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Аудиометр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856960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Аудиометр импедансный, импедансметр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требованию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747530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Прибор для  регистрации отоакустической эмиссии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0005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Набор камертонов медицинских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653848"/>
                  </a:ext>
                </a:extLst>
              </a:tr>
              <a:tr h="468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Набор инструментов для удаления инородных тел ЛОР-органов(крючок)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940629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Комплект инструментов для осмотра ЛОР-органов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числу  посещений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886518"/>
                  </a:ext>
                </a:extLst>
              </a:tr>
              <a:tr h="22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Кресло  вращающееся( Барани)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комплект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505666"/>
                  </a:ext>
                </a:extLst>
              </a:tr>
              <a:tr h="46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Кнопка вызова пациента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872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5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874" y="174171"/>
            <a:ext cx="9855925" cy="65314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осмотра 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50362"/>
              </p:ext>
            </p:extLst>
          </p:nvPr>
        </p:nvGraphicFramePr>
        <p:xfrm>
          <a:off x="838200" y="970962"/>
          <a:ext cx="10515600" cy="5778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086548549"/>
                    </a:ext>
                  </a:extLst>
                </a:gridCol>
              </a:tblGrid>
              <a:tr h="5684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областное бюджетное учреждение здравоохранения» Апатитско-Кировская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центральная городская больница»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ОСМОТР ЛОР-врача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Дата:19.03.2020 00:01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пациента:                                                                  Возраст: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Иванова Анна Алексеевна                                            14.03.2003(17 лет)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карты:                                                                     Диагноз: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128898                                                                                 Здоров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Жалобы: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LOCALIS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Наружный нос: правильной формы. Дыхание свободное.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Носовые ходы свободны. Носовая перегородка не искривлена.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Зев симметричен. Миндалины за небными дужками. Лакуны свободны от патологического содержимого.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Ушные раковины: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наружный слуховой проход свободный.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Слух: шепотная речь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6м/6м, разговорная речь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&gt;6м / &gt;6м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Барабанная перепонка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серая, контуры четкие, перфорации нет.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Барабанная перепонка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серая, контуры четкие, перфорации нет.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Гортань: голосовые складки чистые, при фонации подвижны, смыкание полное. Голос нормальный.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ДИАГНОЗ: Здоров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ПРОВЕДЕНО: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РЕКОМЕНДОВАНО: профилактика простудных заболеваний.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Листок нетрудоспособности: нет. Явка по состоянию.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</a:t>
                      </a: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Врач___________Гришанова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Людмила Николаевна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124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578" y="1802674"/>
            <a:ext cx="9788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Schoolbook" pitchFamily="18" charset="0"/>
              </a:rPr>
              <a:t>СПАСИБО </a:t>
            </a:r>
            <a:br>
              <a:rPr lang="ru-RU" sz="8000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Schoolbook" pitchFamily="18" charset="0"/>
              </a:rPr>
            </a:br>
            <a:r>
              <a:rPr lang="ru-RU" sz="8000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Schoolbook" pitchFamily="18" charset="0"/>
              </a:rPr>
              <a:t>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19814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0891"/>
            <a:ext cx="10515600" cy="783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эффективного приема врача-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детской поликлинике г. Кировска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118629"/>
              </p:ext>
            </p:extLst>
          </p:nvPr>
        </p:nvGraphicFramePr>
        <p:xfrm>
          <a:off x="905164" y="1530570"/>
          <a:ext cx="10448636" cy="514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318">
                  <a:extLst>
                    <a:ext uri="{9D8B030D-6E8A-4147-A177-3AD203B41FA5}">
                      <a16:colId xmlns:a16="http://schemas.microsoft.com/office/drawing/2014/main" val="1349404996"/>
                    </a:ext>
                  </a:extLst>
                </a:gridCol>
                <a:gridCol w="5224318">
                  <a:extLst>
                    <a:ext uri="{9D8B030D-6E8A-4147-A177-3AD203B41FA5}">
                      <a16:colId xmlns:a16="http://schemas.microsoft.com/office/drawing/2014/main" val="1200853646"/>
                    </a:ext>
                  </a:extLst>
                </a:gridCol>
              </a:tblGrid>
              <a:tr h="237522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 проекта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Пациенты, родители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Процесс: 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врача - </a:t>
                      </a:r>
                      <a:r>
                        <a:rPr lang="ru-RU" sz="11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оториноларинголога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8385810" algn="l"/>
                          <a:tab pos="9017000" algn="l"/>
                        </a:tabLs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процесса: 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момента обращения пациента к врачу-</a:t>
                      </a:r>
                      <a:r>
                        <a:rPr lang="ru-RU" sz="11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оториноларингологу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окончания приема </a:t>
                      </a:r>
                      <a:r>
                        <a:rPr lang="ru-RU" sz="1100" strike="sngStrike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проекта: 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врач ГОБУЗ «Апатитско-Кировская ЦГБ» Ширяев Ю.С.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рабочей группы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заместитель главного врача по амбулаторно-поликлинической работе - Гордеева М.В. 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рабочей группы (ответственные): </a:t>
                      </a:r>
                      <a:r>
                        <a:rPr lang="ru-RU" sz="11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Федоринов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В.В. -  заведующий детской поликлиникой (г. Кировск).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1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Кабанцова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В.Н. - участковая медсестра;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1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Шпидько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Т.Н. - старшая медсестра детской поликлиники;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Яковлева И.А. – заведующий организационно-методическим отделом.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 u="sng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выбора: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ожидание в очереди у кабинета врача - </a:t>
                      </a:r>
                      <a:r>
                        <a:rPr lang="ru-RU" sz="11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оториноларинголога</a:t>
                      </a: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приводит к неудовлетворенности пациентов организацией процесса получения медицинской помощи и провоцирует конфликтные ситуации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Отсутствие удобной эргономики рабочего места врача и медицинской сестры не позволяют оптимизировать процесс работы врача непосредственно с пациентом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Пересечение потоков здоровых и заболевших пациентов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530491"/>
                  </a:ext>
                </a:extLst>
              </a:tr>
              <a:tr h="2675747">
                <a:tc>
                  <a:txBody>
                    <a:bodyPr/>
                    <a:lstStyle/>
                    <a:p>
                      <a:r>
                        <a:rPr lang="ru-RU" sz="1100" b="1" u="sng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плановый эффект: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u="sng" strike="noStrike" spc="-1" dirty="0" smtClean="0">
                        <a:solidFill>
                          <a:schemeClr val="bg1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u="sng" strike="noStrike" spc="-1" dirty="0" smtClean="0">
                        <a:solidFill>
                          <a:schemeClr val="bg1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u="sng" strike="noStrike" spc="-1" dirty="0" smtClean="0">
                        <a:solidFill>
                          <a:schemeClr val="bg1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u="sng" strike="noStrike" spc="-1" dirty="0" smtClean="0">
                        <a:solidFill>
                          <a:schemeClr val="bg1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u="sng" strike="noStrike" spc="-1" dirty="0" smtClean="0">
                        <a:solidFill>
                          <a:schemeClr val="bg1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u="sng" strike="noStrike" spc="-1" dirty="0" smtClean="0">
                        <a:solidFill>
                          <a:schemeClr val="bg1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u="sng" strike="noStrike" spc="-1" dirty="0" smtClean="0">
                        <a:solidFill>
                          <a:schemeClr val="bg1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u="sng" strike="noStrike" spc="-1" dirty="0" smtClean="0">
                        <a:solidFill>
                          <a:schemeClr val="bg1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u="sng" strike="noStrike" spc="-1" dirty="0" smtClean="0">
                        <a:solidFill>
                          <a:schemeClr val="bg1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u="sng" strike="noStrike" spc="-1" dirty="0" smtClean="0">
                          <a:solidFill>
                            <a:schemeClr val="bg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Эффекты:</a:t>
                      </a:r>
                      <a:endParaRPr lang="ru-RU" sz="1100" b="1" strike="noStrike" spc="-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hangingPunct="0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Сокращение очередей у кабинета врача - </a:t>
                      </a:r>
                      <a:r>
                        <a:rPr lang="ru-RU" sz="11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оториноларинголога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поликлинике за счёт распределения потоков пациентов и оптимизации рабочего процесса</a:t>
                      </a:r>
                    </a:p>
                    <a:p>
                      <a:pPr lvl="0" hangingPunct="0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Увеличение времени работы врача непосредственно с пациентом за счёт улучшения эргономики рабочего места врача</a:t>
                      </a:r>
                      <a:endParaRPr lang="ru-RU" sz="1100" b="1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ru-RU" sz="11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Ключевые события: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hangingPunct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hangingPunct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1.Формирование паспорта проекта – 16.03.2020;</a:t>
                      </a:r>
                    </a:p>
                    <a:p>
                      <a:pPr hangingPunct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2.Анализ текущей ситуации – 16.03.2020-10.04.2020:</a:t>
                      </a:r>
                    </a:p>
                    <a:p>
                      <a:pPr lvl="0" hangingPunct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текущей карты процесса – 16.03.2020-26.03.2020;</a:t>
                      </a:r>
                    </a:p>
                    <a:p>
                      <a:pPr lvl="0" hangingPunct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целевой карты процесса – 26.03.2020-01.04.2020;</a:t>
                      </a:r>
                    </a:p>
                    <a:p>
                      <a:pPr lvl="0" hangingPunct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плана мероприятий реализации проекта – 01.04.2020-10.04.2020;</a:t>
                      </a:r>
                    </a:p>
                    <a:p>
                      <a:pPr hangingPunct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3.Kick-off встреча – 15.04.2020;</a:t>
                      </a:r>
                    </a:p>
                    <a:p>
                      <a:pPr hangingPunct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4.Внедрение улучшений – 01.07.2020-31.07.2020;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5.Закрепление результатов и закрытие проекта –03.08.2020-31.08.2020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72912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86589"/>
              </p:ext>
            </p:extLst>
          </p:nvPr>
        </p:nvGraphicFramePr>
        <p:xfrm>
          <a:off x="1027610" y="4223656"/>
          <a:ext cx="4902927" cy="1232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416">
                  <a:extLst>
                    <a:ext uri="{9D8B030D-6E8A-4147-A177-3AD203B41FA5}">
                      <a16:colId xmlns:a16="http://schemas.microsoft.com/office/drawing/2014/main" val="624821363"/>
                    </a:ext>
                  </a:extLst>
                </a:gridCol>
                <a:gridCol w="951804">
                  <a:extLst>
                    <a:ext uri="{9D8B030D-6E8A-4147-A177-3AD203B41FA5}">
                      <a16:colId xmlns:a16="http://schemas.microsoft.com/office/drawing/2014/main" val="1840908222"/>
                    </a:ext>
                  </a:extLst>
                </a:gridCol>
                <a:gridCol w="745707">
                  <a:extLst>
                    <a:ext uri="{9D8B030D-6E8A-4147-A177-3AD203B41FA5}">
                      <a16:colId xmlns:a16="http://schemas.microsoft.com/office/drawing/2014/main" val="1809208642"/>
                    </a:ext>
                  </a:extLst>
                </a:gridCol>
              </a:tblGrid>
              <a:tr h="269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Показатель</a:t>
                      </a:r>
                      <a:endParaRPr lang="ru-RU" sz="1100" b="1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4920" marR="3492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</a:t>
                      </a:r>
                      <a:endParaRPr lang="ru-RU" sz="1100" b="1" kern="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  <a:endParaRPr lang="ru-RU" sz="1100" b="1" kern="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/>
                </a:tc>
                <a:extLst>
                  <a:ext uri="{0D108BD9-81ED-4DB2-BD59-A6C34878D82A}">
                    <a16:rowId xmlns:a16="http://schemas.microsoft.com/office/drawing/2014/main" val="2000740776"/>
                  </a:ext>
                </a:extLst>
              </a:tr>
              <a:tr h="5571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работы врача непосредственно с пациентом, в общем времени приема, %</a:t>
                      </a:r>
                      <a:endParaRPr lang="ru-RU" sz="1100" b="1" kern="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1" kern="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endParaRPr lang="ru-RU" sz="1100" b="1" kern="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/>
                </a:tc>
                <a:extLst>
                  <a:ext uri="{0D108BD9-81ED-4DB2-BD59-A6C34878D82A}">
                    <a16:rowId xmlns:a16="http://schemas.microsoft.com/office/drawing/2014/main" val="2278987018"/>
                  </a:ext>
                </a:extLst>
              </a:tr>
              <a:tr h="4051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пациентов, принятых по предварительной записи, в установленное время, %</a:t>
                      </a:r>
                      <a:endParaRPr lang="ru-RU" sz="1100" b="1" kern="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 b="1" kern="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1" kern="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0" marB="0"/>
                </a:tc>
                <a:extLst>
                  <a:ext uri="{0D108BD9-81ED-4DB2-BD59-A6C34878D82A}">
                    <a16:rowId xmlns:a16="http://schemas.microsoft.com/office/drawing/2014/main" val="350187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1345"/>
            <a:ext cx="10515600" cy="73934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altLang="zh-CN" sz="2800" b="1" dirty="0">
                <a:latin typeface="Times New Roman" panose="02020603050405020304" pitchFamily="18" charset="0"/>
                <a:ea typeface="Andale Sans UI" charset="-52"/>
                <a:cs typeface="Times New Roman" panose="02020603050405020304" pitchFamily="18" charset="0"/>
              </a:rPr>
              <a:t>План мероприятий по реализации </a:t>
            </a:r>
            <a:r>
              <a:rPr lang="ru-RU" altLang="zh-CN" sz="2800" b="1" dirty="0" smtClean="0">
                <a:latin typeface="Times New Roman" panose="02020603050405020304" pitchFamily="18" charset="0"/>
                <a:ea typeface="Andale Sans UI" charset="-52"/>
                <a:cs typeface="Times New Roman" panose="02020603050405020304" pitchFamily="18" charset="0"/>
              </a:rPr>
              <a:t>проекта</a:t>
            </a:r>
            <a:br>
              <a:rPr lang="ru-RU" altLang="zh-CN" sz="2800" b="1" dirty="0" smtClean="0">
                <a:latin typeface="Times New Roman" panose="02020603050405020304" pitchFamily="18" charset="0"/>
                <a:ea typeface="Andale Sans UI" charset="-52"/>
                <a:cs typeface="Times New Roman" panose="02020603050405020304" pitchFamily="18" charset="0"/>
              </a:rPr>
            </a:br>
            <a:r>
              <a:rPr lang="ru-RU" altLang="zh-CN" sz="2800" b="1" dirty="0" smtClean="0">
                <a:latin typeface="Times New Roman" panose="02020603050405020304" pitchFamily="18" charset="0"/>
                <a:ea typeface="Andale Sans UI" charset="-52"/>
                <a:cs typeface="Times New Roman" panose="02020603050405020304" pitchFamily="18" charset="0"/>
              </a:rPr>
              <a:t> </a:t>
            </a:r>
            <a:r>
              <a:rPr lang="ru-RU" altLang="zh-CN" sz="2800" b="1" dirty="0">
                <a:latin typeface="Times New Roman" panose="02020603050405020304" pitchFamily="18" charset="0"/>
                <a:ea typeface="Andale Sans UI" charset="-52"/>
                <a:cs typeface="Times New Roman" panose="02020603050405020304" pitchFamily="18" charset="0"/>
              </a:rPr>
              <a:t>«Оптимизация приёма врача-</a:t>
            </a:r>
            <a:r>
              <a:rPr lang="ru-RU" altLang="zh-CN" sz="2800" b="1" dirty="0" err="1">
                <a:latin typeface="Times New Roman" panose="02020603050405020304" pitchFamily="18" charset="0"/>
                <a:ea typeface="Andale Sans UI" charset="-52"/>
                <a:cs typeface="Times New Roman" panose="02020603050405020304" pitchFamily="18" charset="0"/>
              </a:rPr>
              <a:t>оториноларинголога</a:t>
            </a:r>
            <a:r>
              <a:rPr lang="ru-RU" altLang="zh-CN" sz="2800" b="1" dirty="0">
                <a:latin typeface="Times New Roman" panose="02020603050405020304" pitchFamily="18" charset="0"/>
                <a:ea typeface="Andale Sans UI" charset="-52"/>
                <a:cs typeface="Times New Roman" panose="02020603050405020304" pitchFamily="18" charset="0"/>
              </a:rPr>
              <a:t>»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88247"/>
              </p:ext>
            </p:extLst>
          </p:nvPr>
        </p:nvGraphicFramePr>
        <p:xfrm>
          <a:off x="628074" y="1819564"/>
          <a:ext cx="10557163" cy="4144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729">
                  <a:extLst>
                    <a:ext uri="{9D8B030D-6E8A-4147-A177-3AD203B41FA5}">
                      <a16:colId xmlns:a16="http://schemas.microsoft.com/office/drawing/2014/main" val="2862882366"/>
                    </a:ext>
                  </a:extLst>
                </a:gridCol>
                <a:gridCol w="2529895">
                  <a:extLst>
                    <a:ext uri="{9D8B030D-6E8A-4147-A177-3AD203B41FA5}">
                      <a16:colId xmlns:a16="http://schemas.microsoft.com/office/drawing/2014/main" val="3649665331"/>
                    </a:ext>
                  </a:extLst>
                </a:gridCol>
                <a:gridCol w="2332337">
                  <a:extLst>
                    <a:ext uri="{9D8B030D-6E8A-4147-A177-3AD203B41FA5}">
                      <a16:colId xmlns:a16="http://schemas.microsoft.com/office/drawing/2014/main" val="3905350578"/>
                    </a:ext>
                  </a:extLst>
                </a:gridCol>
                <a:gridCol w="1339558">
                  <a:extLst>
                    <a:ext uri="{9D8B030D-6E8A-4147-A177-3AD203B41FA5}">
                      <a16:colId xmlns:a16="http://schemas.microsoft.com/office/drawing/2014/main" val="2827413112"/>
                    </a:ext>
                  </a:extLst>
                </a:gridCol>
                <a:gridCol w="1107850">
                  <a:extLst>
                    <a:ext uri="{9D8B030D-6E8A-4147-A177-3AD203B41FA5}">
                      <a16:colId xmlns:a16="http://schemas.microsoft.com/office/drawing/2014/main" val="2477908926"/>
                    </a:ext>
                  </a:extLst>
                </a:gridCol>
                <a:gridCol w="2834794">
                  <a:extLst>
                    <a:ext uri="{9D8B030D-6E8A-4147-A177-3AD203B41FA5}">
                      <a16:colId xmlns:a16="http://schemas.microsoft.com/office/drawing/2014/main" val="9487470"/>
                    </a:ext>
                  </a:extLst>
                </a:gridCol>
              </a:tblGrid>
              <a:tr h="48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№ п/п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Краткое описание проблемы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Мероприятия по устранению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Ф.И.О.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исполнителя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Срок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исполнения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Полученный эффект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проведённых мероприятий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956240145"/>
                  </a:ext>
                </a:extLst>
              </a:tr>
              <a:tr h="76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Длительное ожидание перед кабинетом — пациенты без предварительной записи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Приём пациентов на плановый приём по предварительной записи через МИС «Ариадна»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Пасюкова И.В.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Федоринов В.В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- отсутствие очереди перед кабинетом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977776981"/>
                  </a:ext>
                </a:extLst>
              </a:tr>
              <a:tr h="1287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2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Пересечение потоков здоровых и больных пациентов, ведёт к повышению уровня заболеваемости.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 smtClean="0">
                          <a:effectLst/>
                        </a:rPr>
                        <a:t>Пациент приходит к определенному времени, что исключает пересечение с больными пациентами</a:t>
                      </a:r>
                      <a:endParaRPr lang="ru-RU" sz="1200" kern="50" dirty="0" smtClean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Карпова О.В.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Кабанцова В.Н.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- исключение возможности пересечения потоков здоровых и больных пациентов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723943345"/>
                  </a:ext>
                </a:extLst>
              </a:tr>
              <a:tr h="58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3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Потеря времени пациента при нахождении в поликлинике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Информационные </a:t>
                      </a:r>
                      <a:r>
                        <a:rPr lang="ru-RU" sz="1200" kern="50" dirty="0" err="1">
                          <a:effectLst/>
                        </a:rPr>
                        <a:t>стенды+грамотная</a:t>
                      </a:r>
                      <a:r>
                        <a:rPr lang="ru-RU" sz="1200" kern="50" dirty="0">
                          <a:effectLst/>
                        </a:rPr>
                        <a:t> навигация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Шпидько Т.Н.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Федоринов В.В.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- сокращение длительности нахождения в поликлинике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032441794"/>
                  </a:ext>
                </a:extLst>
              </a:tr>
              <a:tr h="890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4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Неудовлетворённость родителями процессом получения услуги</a:t>
                      </a:r>
                      <a:endParaRPr lang="ru-RU" sz="1800" kern="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Введение алгоритма опроса пациента, стандартных рекомендаций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</a:rPr>
                        <a:t>Шпидько</a:t>
                      </a:r>
                      <a:r>
                        <a:rPr lang="ru-RU" sz="1200" kern="50" dirty="0">
                          <a:effectLst/>
                        </a:rPr>
                        <a:t> Т.Н.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</a:rPr>
                        <a:t>Федоринов</a:t>
                      </a:r>
                      <a:r>
                        <a:rPr lang="ru-RU" sz="1200" kern="50" dirty="0">
                          <a:effectLst/>
                        </a:rPr>
                        <a:t> В.В.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- увеличение времени на работу с пациентом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0189832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2413" y="5938623"/>
            <a:ext cx="90903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ndale Sans UI" charset="-52"/>
                <a:cs typeface="Times New Roman" panose="02020603050405020304" pitchFamily="18" charset="0"/>
              </a:rPr>
              <a:t>Руководитель рабочей группы                                                                            М.В. Гордеева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2109"/>
            <a:ext cx="10515600" cy="748579"/>
          </a:xfrm>
        </p:spPr>
        <p:txBody>
          <a:bodyPr>
            <a:noAutofit/>
          </a:bodyPr>
          <a:lstStyle/>
          <a:p>
            <a:pPr algn="ctr"/>
            <a:r>
              <a:rPr lang="ru-RU" sz="3200" b="1" spc="-1" dirty="0">
                <a:solidFill>
                  <a:srgbClr val="002960"/>
                </a:solidFill>
                <a:latin typeface="Arial"/>
              </a:rPr>
              <a:t>Проблемы послужившие основанием для вступления в проект</a:t>
            </a:r>
            <a:r>
              <a:rPr lang="ru-RU" sz="3200" spc="-1" dirty="0">
                <a:latin typeface="Arial"/>
              </a:rPr>
              <a:t/>
            </a:r>
            <a:br>
              <a:rPr lang="ru-RU" sz="3200" spc="-1" dirty="0">
                <a:latin typeface="Arial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9017"/>
            <a:ext cx="10515600" cy="3611419"/>
          </a:xfrm>
        </p:spPr>
        <p:txBody>
          <a:bodyPr/>
          <a:lstStyle/>
          <a:p>
            <a:r>
              <a:rPr lang="ru-RU" dirty="0" smtClean="0"/>
              <a:t>Длительное </a:t>
            </a:r>
            <a:r>
              <a:rPr lang="ru-RU" dirty="0" smtClean="0"/>
              <a:t>ожидание перед кабинетом-пациенты без предварительной записи</a:t>
            </a:r>
          </a:p>
          <a:p>
            <a:r>
              <a:rPr lang="ru-RU" dirty="0" smtClean="0"/>
              <a:t>Пересечение </a:t>
            </a:r>
            <a:r>
              <a:rPr lang="ru-RU" dirty="0" smtClean="0"/>
              <a:t>потоков здоровых и больных пациентов, ведет к повышению уровня заболеваемости</a:t>
            </a:r>
          </a:p>
          <a:p>
            <a:r>
              <a:rPr lang="ru-RU" dirty="0" smtClean="0"/>
              <a:t>Потеря </a:t>
            </a:r>
            <a:r>
              <a:rPr lang="ru-RU" dirty="0" smtClean="0"/>
              <a:t>времени пациента при нахождении в поликлинике</a:t>
            </a:r>
          </a:p>
          <a:p>
            <a:r>
              <a:rPr lang="ru-RU" dirty="0" smtClean="0"/>
              <a:t>Неудовлетворенность </a:t>
            </a:r>
            <a:r>
              <a:rPr lang="ru-RU" dirty="0" smtClean="0"/>
              <a:t>родителями процессом получения услуги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1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8175" y="-1948497"/>
            <a:ext cx="6405130" cy="10866121"/>
          </a:xfrm>
        </p:spPr>
      </p:pic>
    </p:spTree>
    <p:extLst>
      <p:ext uri="{BB962C8B-B14F-4D97-AF65-F5344CB8AC3E}">
        <p14:creationId xmlns:p14="http://schemas.microsoft.com/office/powerpoint/2010/main" val="21013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9246" y="-1949884"/>
            <a:ext cx="6492874" cy="10734966"/>
          </a:xfrm>
        </p:spPr>
      </p:pic>
    </p:spTree>
    <p:extLst>
      <p:ext uri="{BB962C8B-B14F-4D97-AF65-F5344CB8AC3E}">
        <p14:creationId xmlns:p14="http://schemas.microsoft.com/office/powerpoint/2010/main" val="1079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44434"/>
            <a:ext cx="10669588" cy="150658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НАПРАВЛЕНИЯ ВРАЧОМ-ПЕДИАТРОМ В КВО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551363"/>
          </a:xfrm>
        </p:spPr>
        <p:txBody>
          <a:bodyPr>
            <a:normAutofit/>
          </a:bodyPr>
          <a:lstStyle/>
          <a:p>
            <a:r>
              <a:rPr lang="ru-RU" dirty="0" smtClean="0"/>
              <a:t>1.  В случае подозрения или выявления у пациента заболевания голосового </a:t>
            </a:r>
            <a:r>
              <a:rPr lang="ru-RU" dirty="0" smtClean="0"/>
              <a:t>аппарата.</a:t>
            </a:r>
            <a:endParaRPr lang="ru-RU" dirty="0" smtClean="0"/>
          </a:p>
          <a:p>
            <a:r>
              <a:rPr lang="ru-RU" dirty="0" smtClean="0"/>
              <a:t>2.  В случае подозрения или выявления у пациента заболевания, связанного с нарушением </a:t>
            </a:r>
            <a:r>
              <a:rPr lang="ru-RU" dirty="0" smtClean="0"/>
              <a:t>слуха.</a:t>
            </a:r>
            <a:endParaRPr lang="ru-RU" dirty="0" smtClean="0"/>
          </a:p>
          <a:p>
            <a:r>
              <a:rPr lang="ru-RU" dirty="0" smtClean="0"/>
              <a:t>3.  В случае подозрения или выявления у пациента заболевания </a:t>
            </a:r>
            <a:r>
              <a:rPr lang="ru-RU" dirty="0" smtClean="0"/>
              <a:t>ЛОР-органов.</a:t>
            </a:r>
            <a:endParaRPr lang="ru-RU" dirty="0" smtClean="0"/>
          </a:p>
          <a:p>
            <a:r>
              <a:rPr lang="ru-RU" dirty="0" smtClean="0"/>
              <a:t>4.  При наличии у пациента хронических заболеваний </a:t>
            </a:r>
            <a:r>
              <a:rPr lang="ru-RU" dirty="0" smtClean="0"/>
              <a:t>ЛОР-органов.</a:t>
            </a:r>
            <a:endParaRPr lang="ru-RU" dirty="0" smtClean="0"/>
          </a:p>
          <a:p>
            <a:r>
              <a:rPr lang="ru-RU" dirty="0" smtClean="0"/>
              <a:t>5.  При наличии у пациента бронхолегочных заболеваний, таких как бронхиальная астма, респираторный </a:t>
            </a:r>
            <a:r>
              <a:rPr lang="ru-RU" dirty="0" err="1" smtClean="0"/>
              <a:t>аллергоз</a:t>
            </a:r>
            <a:r>
              <a:rPr lang="ru-RU" dirty="0" smtClean="0"/>
              <a:t>, рецидивирующий бронхит, </a:t>
            </a:r>
            <a:r>
              <a:rPr lang="ru-RU" dirty="0" smtClean="0"/>
              <a:t>пневмония.</a:t>
            </a:r>
            <a:endParaRPr lang="ru-RU" dirty="0" smtClean="0"/>
          </a:p>
          <a:p>
            <a:r>
              <a:rPr lang="ru-RU" dirty="0" smtClean="0"/>
              <a:t>6.  Пациенты состоящие на диспансерном учете у </a:t>
            </a:r>
            <a:r>
              <a:rPr lang="ru-RU" dirty="0" smtClean="0"/>
              <a:t>педиатра.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0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40644"/>
            <a:ext cx="10515600" cy="279033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врача и медсестры по системе 5С: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31850" y="6089650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до реализации проекта: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8" y="2161443"/>
            <a:ext cx="2894027" cy="411218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00" y="1367272"/>
            <a:ext cx="4089999" cy="382698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443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413</TotalTime>
  <Words>669</Words>
  <Application>Microsoft Office PowerPoint</Application>
  <PresentationFormat>Широкоэкранный</PresentationFormat>
  <Paragraphs>194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Andale Sans UI</vt:lpstr>
      <vt:lpstr>Arial</vt:lpstr>
      <vt:lpstr>Arial Unicode MS</vt:lpstr>
      <vt:lpstr>Calibri</vt:lpstr>
      <vt:lpstr>Century Gothic</vt:lpstr>
      <vt:lpstr>Century Schoolbook</vt:lpstr>
      <vt:lpstr>Times New Roman</vt:lpstr>
      <vt:lpstr>Wingdings 3</vt:lpstr>
      <vt:lpstr>幼圆</vt:lpstr>
      <vt:lpstr>Сектор</vt:lpstr>
      <vt:lpstr>«ОРГАНИЗАЦИЯ ЭФФЕКТИВНОГО ПРИЕМА  ВРАЧА-ОТОРИНОЛАРИНГОЛОГА В ДЕТСКОЙ ПОЛИКЛИНИКЕ  г.КИРОВСК»</vt:lpstr>
      <vt:lpstr>Паспорт проекта «Организация эффективного приема врача-оториноларинголога в детской поликлинике г. Кировска </vt:lpstr>
      <vt:lpstr>План мероприятий по реализации проекта  «Оптимизация приёма врача-оториноларинголога» </vt:lpstr>
      <vt:lpstr>Проблемы послужившие основанием для вступления в проект </vt:lpstr>
      <vt:lpstr>Презентация PowerPoint</vt:lpstr>
      <vt:lpstr>Презентация PowerPoint</vt:lpstr>
      <vt:lpstr>КРИТЕРИИ НАПРАВЛЕНИЯ ВРАЧОМ-ПЕДИАТРОМ В КВО</vt:lpstr>
      <vt:lpstr>Организация рабочего места врача и медсестры по системе 5С:</vt:lpstr>
      <vt:lpstr>Фотоматериалы до реализации проекта:</vt:lpstr>
      <vt:lpstr>Фотоматериалы после реализации проекта:</vt:lpstr>
      <vt:lpstr>Запись на плановый прием производится через МИС «Ариадна». Разделен прием первичных  и повторных пациентов.</vt:lpstr>
      <vt:lpstr>Оснащение кабинета врача-оториноларинголога</vt:lpstr>
      <vt:lpstr>Разработан  шаблон протокола осмотра 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эффективного приема врача- отоларинголога в детской поликлинике  г. Кировска  Карта текущего процесса</dc:title>
  <dc:creator>user</dc:creator>
  <cp:lastModifiedBy>user</cp:lastModifiedBy>
  <cp:revision>36</cp:revision>
  <dcterms:created xsi:type="dcterms:W3CDTF">2020-09-24T13:57:41Z</dcterms:created>
  <dcterms:modified xsi:type="dcterms:W3CDTF">2020-09-28T15:24:48Z</dcterms:modified>
</cp:coreProperties>
</file>